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3"/>
  </p:sldMasterIdLst>
  <p:notesMasterIdLst>
    <p:notesMasterId r:id="rId16"/>
  </p:notesMasterIdLst>
  <p:sldIdLst>
    <p:sldId id="257" r:id="rId4"/>
    <p:sldId id="355" r:id="rId5"/>
    <p:sldId id="319" r:id="rId6"/>
    <p:sldId id="385" r:id="rId7"/>
    <p:sldId id="386" r:id="rId8"/>
    <p:sldId id="299" r:id="rId9"/>
    <p:sldId id="387" r:id="rId10"/>
    <p:sldId id="388" r:id="rId11"/>
    <p:sldId id="389" r:id="rId12"/>
    <p:sldId id="390" r:id="rId13"/>
    <p:sldId id="398" r:id="rId14"/>
    <p:sldId id="391" r:id="rId15"/>
    <p:sldId id="303" r:id="rId17"/>
    <p:sldId id="392" r:id="rId18"/>
    <p:sldId id="394" r:id="rId19"/>
    <p:sldId id="395" r:id="rId20"/>
    <p:sldId id="396" r:id="rId21"/>
    <p:sldId id="393" r:id="rId22"/>
    <p:sldId id="400" r:id="rId23"/>
    <p:sldId id="399" r:id="rId24"/>
    <p:sldId id="357" r:id="rId25"/>
    <p:sldId id="308" r:id="rId26"/>
  </p:sldIdLst>
  <p:sldSz cx="12192000" cy="6858000"/>
  <p:notesSz cx="6858000" cy="9144000"/>
  <p:embeddedFontLst>
    <p:embeddedFont>
      <p:font typeface="等线" panose="02010600030101010101" charset="-122"/>
      <p:regular r:id="rId30"/>
    </p:embeddedFont>
    <p:embeddedFont>
      <p:font typeface="微软雅黑" panose="020B0503020204020204" pitchFamily="34" charset="-122"/>
      <p:regular r:id="rId31"/>
    </p:embeddedFont>
    <p:embeddedFont>
      <p:font typeface="Segoe UI Light" panose="020B0502040204020203" pitchFamily="34" charset="0"/>
      <p:regular r:id="rId32"/>
      <p:italic r:id="rId33"/>
    </p:embeddedFont>
    <p:embeddedFont>
      <p:font typeface="Droid Sans Mono Dotted for Powe" panose="020B0609030804020204" pitchFamily="49" charset="0"/>
      <p:regular r:id="rId34"/>
    </p:embeddedFont>
    <p:embeddedFont>
      <p:font typeface="等线 Light" panose="02010600030101010101" charset="-122"/>
      <p:regular r:id="rId35"/>
    </p:embeddedFont>
    <p:embeddedFont>
      <p:font typeface="DEJAVU SANS MONO FOR POWERLINE" panose="020B0609030804020204" pitchFamily="49" charset="0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48"/>
  </p:normalViewPr>
  <p:slideViewPr>
    <p:cSldViewPr snapToGrid="0">
      <p:cViewPr varScale="1">
        <p:scale>
          <a:sx n="95" d="100"/>
          <a:sy n="95" d="100"/>
        </p:scale>
        <p:origin x="104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7" Type="http://schemas.openxmlformats.org/officeDocument/2006/relationships/tags" Target="tags/tag1.xml"/><Relationship Id="rId36" Type="http://schemas.openxmlformats.org/officeDocument/2006/relationships/font" Target="fonts/font7.fntdata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7CEAE-69D4-DC40-80BB-7AD4CCB6C17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3688E4-B227-364F-AABB-A9EB2D9750D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C28DB-BE6E-4D94-BFE5-01FEE48E73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96688-C83E-4CA4-A7DE-DA6527C5F9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1" Type="http://schemas.openxmlformats.org/officeDocument/2006/relationships/hyperlink" Target="http://127.0.0.1:5555/data" TargetMode="Externa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1" Type="http://schemas.openxmlformats.org/officeDocument/2006/relationships/hyperlink" Target="https://apifox.com/?utm_source=360&amp;utm_medium=sem&amp;utm_term=postman&amp;qhclickid=bf7e410853238f8c" TargetMode="Externa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hyperlink" Target="https://blog.csdn.net/qq_48082548/article/details/120344299" TargetMode="External"/><Relationship Id="rId5" Type="http://schemas.openxmlformats.org/officeDocument/2006/relationships/hyperlink" Target="https://docs.docker.com/engine/reference/commandline/run/" TargetMode="External"/><Relationship Id="rId4" Type="http://schemas.openxmlformats.org/officeDocument/2006/relationships/hyperlink" Target="https://flask.palletsprojects.com/en/2.2.x/" TargetMode="External"/><Relationship Id="rId3" Type="http://schemas.openxmlformats.org/officeDocument/2006/relationships/hyperlink" Target="https://www.runoob.com/w3cnote/restful-architecture.html" TargetMode="External"/><Relationship Id="rId2" Type="http://schemas.openxmlformats.org/officeDocument/2006/relationships/hyperlink" Target="https://juejin.cn/post/7128307721954148366" TargetMode="External"/><Relationship Id="rId1" Type="http://schemas.openxmlformats.org/officeDocument/2006/relationships/hyperlink" Target="https://www.myfreax.com/curl-rest-api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1" Type="http://schemas.openxmlformats.org/officeDocument/2006/relationships/hyperlink" Target="https://www.python.org/download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181462"/>
            <a:ext cx="12192000" cy="38268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07809" y="2670766"/>
            <a:ext cx="6976382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0000"/>
              </a:lnSpc>
              <a:defRPr/>
            </a:pPr>
            <a:r>
              <a:rPr lang="zh-CN" altLang="en-US" sz="4800" b="1" spc="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数据库期中作业样例</a:t>
            </a:r>
            <a:endParaRPr lang="zh-CN" altLang="en-US" sz="4800" b="1" spc="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99845" y="59757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ea typeface="思源黑体 CN Light" panose="020B0300000000000000"/>
            </a:endParaRPr>
          </a:p>
        </p:txBody>
      </p:sp>
      <p:sp>
        <p:nvSpPr>
          <p:cNvPr id="99" name="日期占位符 3"/>
          <p:cNvSpPr txBox="1">
            <a:spLocks noChangeArrowheads="1"/>
          </p:cNvSpPr>
          <p:nvPr/>
        </p:nvSpPr>
        <p:spPr>
          <a:xfrm>
            <a:off x="273824" y="6281019"/>
            <a:ext cx="2133600" cy="365125"/>
          </a:xfrm>
          <a:prstGeom prst="rect">
            <a:avLst/>
          </a:prstGeom>
          <a:noFill/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742950" indent="-285750" algn="l" defTabSz="914400" rtl="0" eaLnBrk="1" latinLnBrk="0" hangingPunct="1"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44E20FB4-0BC5-487D-822B-85D26C6CDDBE}" type="datetime1">
              <a:rPr lang="zh-CN" altLang="en-US" smtClean="0">
                <a:solidFill>
                  <a:srgbClr val="4E95E1"/>
                </a:solidFill>
                <a:latin typeface="+mj-lt"/>
                <a:ea typeface="+mj-ea"/>
                <a:cs typeface="Segoe UI Light" panose="020B0502040204020203" pitchFamily="34" charset="0"/>
              </a:rPr>
            </a:fld>
            <a:endParaRPr lang="zh-CN" altLang="en-US" dirty="0">
              <a:solidFill>
                <a:srgbClr val="4E95E1"/>
              </a:solidFill>
              <a:latin typeface="+mj-lt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直角三角形 6"/>
          <p:cNvSpPr/>
          <p:nvPr/>
        </p:nvSpPr>
        <p:spPr>
          <a:xfrm rot="5400000">
            <a:off x="0" y="1181462"/>
            <a:ext cx="1422400" cy="14224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直角三角形 99"/>
          <p:cNvSpPr/>
          <p:nvPr/>
        </p:nvSpPr>
        <p:spPr>
          <a:xfrm rot="16200000">
            <a:off x="10769600" y="3585916"/>
            <a:ext cx="1422400" cy="14224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409471" y="2216385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630625" y="1583050"/>
            <a:ext cx="9797567" cy="968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可以看到，使用</a:t>
            </a:r>
            <a:r>
              <a:rPr lang="en-US" altLang="zh-CN" sz="2000" dirty="0" err="1">
                <a:latin typeface="+mn-ea"/>
                <a:ea typeface="+mn-ea"/>
              </a:rPr>
              <a:t>PyMySQL</a:t>
            </a:r>
            <a:r>
              <a:rPr lang="zh-CN" altLang="en-US" sz="2000" dirty="0">
                <a:latin typeface="+mn-ea"/>
                <a:ea typeface="+mn-ea"/>
              </a:rPr>
              <a:t>操作数据库其实还是需要写</a:t>
            </a:r>
            <a:r>
              <a:rPr lang="en-US" altLang="zh-CN" sz="2000" dirty="0">
                <a:latin typeface="+mn-ea"/>
                <a:ea typeface="+mn-ea"/>
              </a:rPr>
              <a:t>SQL</a:t>
            </a:r>
            <a:r>
              <a:rPr lang="zh-CN" altLang="en-US" sz="2000" dirty="0">
                <a:latin typeface="+mn-ea"/>
                <a:ea typeface="+mn-ea"/>
              </a:rPr>
              <a:t>语句的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如果是使用</a:t>
            </a:r>
            <a:r>
              <a:rPr lang="en-US" altLang="zh-CN" sz="2000" dirty="0">
                <a:latin typeface="+mn-ea"/>
                <a:ea typeface="+mn-ea"/>
              </a:rPr>
              <a:t>ORM</a:t>
            </a:r>
            <a:r>
              <a:rPr lang="zh-CN" altLang="en-US" sz="2000" dirty="0">
                <a:latin typeface="+mn-ea"/>
                <a:ea typeface="+mn-ea"/>
              </a:rPr>
              <a:t>框架的话，就可以避免这个问题。下面我们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</a:rPr>
              <a:t>以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ea typeface="+mn-ea"/>
              </a:rPr>
              <a:t>User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</a:rPr>
              <a:t>表为例测试一下</a:t>
            </a:r>
            <a:endParaRPr lang="en-US" altLang="zh-CN" sz="2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0626" y="2824557"/>
            <a:ext cx="3869917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+mn-ea"/>
                <a:ea typeface="+mn-ea"/>
              </a:rPr>
              <a:t>首先是连接并且建立对应的</a:t>
            </a:r>
            <a:r>
              <a:rPr lang="en-US" altLang="zh-CN" sz="1800" dirty="0">
                <a:latin typeface="+mn-ea"/>
                <a:ea typeface="+mn-ea"/>
              </a:rPr>
              <a:t>model</a:t>
            </a:r>
            <a:r>
              <a:rPr lang="zh-CN" altLang="en-US" sz="1800" dirty="0">
                <a:latin typeface="+mn-ea"/>
                <a:ea typeface="+mn-ea"/>
              </a:rPr>
              <a:t>。</a:t>
            </a:r>
            <a:endParaRPr lang="en-US" altLang="zh-CN" sz="1800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dirty="0">
                <a:latin typeface="+mn-ea"/>
              </a:rPr>
              <a:t>使用</a:t>
            </a:r>
            <a:r>
              <a:rPr lang="en-US" altLang="zh-CN" dirty="0" err="1">
                <a:latin typeface="+mn-ea"/>
              </a:rPr>
              <a:t>db.create_all</a:t>
            </a:r>
            <a:r>
              <a:rPr lang="en-US" altLang="zh-CN" dirty="0">
                <a:latin typeface="+mn-ea"/>
              </a:rPr>
              <a:t>()</a:t>
            </a:r>
            <a:r>
              <a:rPr lang="zh-CN" altLang="en-US" dirty="0">
                <a:latin typeface="+mn-ea"/>
              </a:rPr>
              <a:t>创建上面定义的</a:t>
            </a:r>
            <a:r>
              <a:rPr lang="en-US" altLang="zh-CN" dirty="0">
                <a:latin typeface="+mn-ea"/>
              </a:rPr>
              <a:t>User</a:t>
            </a:r>
            <a:r>
              <a:rPr lang="zh-CN" altLang="en-US" dirty="0">
                <a:latin typeface="+mn-ea"/>
              </a:rPr>
              <a:t>模型</a:t>
            </a:r>
            <a:r>
              <a:rPr lang="en-US" altLang="zh-CN" dirty="0">
                <a:latin typeface="+mn-ea"/>
              </a:rPr>
              <a:t>(</a:t>
            </a:r>
            <a:r>
              <a:rPr lang="zh-CN" altLang="en-US" dirty="0">
                <a:latin typeface="+mn-ea"/>
              </a:rPr>
              <a:t>数据表</a:t>
            </a:r>
            <a:r>
              <a:rPr lang="en-US" altLang="zh-CN" dirty="0">
                <a:latin typeface="+mn-ea"/>
              </a:rPr>
              <a:t>)</a:t>
            </a:r>
            <a:endParaRPr lang="en-US" altLang="zh-CN" sz="1800" dirty="0">
              <a:latin typeface="+mn-ea"/>
              <a:ea typeface="+mn-ea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kumimoji="1" lang="zh-CN" altLang="en-US" dirty="0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/>
              <a:t>这里需要安装新的依赖</a:t>
            </a:r>
            <a:endParaRPr kumimoji="1" lang="zh-CN" altLang="en-US" dirty="0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en-US" altLang="zh-CN" dirty="0"/>
              <a:t>pip install Flask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en-US" altLang="zh-CN" dirty="0"/>
              <a:t>pip install Flask-SQLAlchemy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1764" y="2683659"/>
            <a:ext cx="6550660" cy="38944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409471" y="2216385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8143" y="1974689"/>
            <a:ext cx="53523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对于数据的插入，直接新建一个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User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对象，然后使用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add()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方法就可以添加到数据库</a:t>
            </a: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这里注意需要使用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commit()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方法确认提交</a:t>
            </a: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查询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User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表的时候可以使用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query()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来实现，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all()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代表查询全部的结果。</a:t>
            </a: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执行右边的代码可以看到</a:t>
            </a:r>
            <a:r>
              <a:rPr kumimoji="1" lang="en-US" altLang="zh-CN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User</a:t>
            </a: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表中已有的数据</a:t>
            </a: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>
                <a:latin typeface="DEJAVU SANS MONO FOR POWERLINE" panose="020B0609030804020204" pitchFamily="49" charset="0"/>
                <a:cs typeface="DEJAVU SANS MONO FOR POWERLINE" panose="020B0609030804020204" pitchFamily="49" charset="0"/>
              </a:rPr>
              <a:t>对于删除和更新操作，请同学们自行实现。</a:t>
            </a:r>
            <a:endParaRPr kumimoji="1" lang="zh-CN" altLang="en-US" dirty="0">
              <a:latin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0740" y="1974850"/>
            <a:ext cx="5160010" cy="35090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3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提供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接口服务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157223" y="2363528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344805" y="2065655"/>
            <a:ext cx="4368165" cy="3379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+mn-ea"/>
                <a:ea typeface="+mn-ea"/>
              </a:rPr>
              <a:t>提供一个数据插入的</a:t>
            </a:r>
            <a:r>
              <a:rPr lang="en-US" altLang="zh-CN" sz="2000" dirty="0">
                <a:latin typeface="+mn-ea"/>
                <a:ea typeface="+mn-ea"/>
              </a:rPr>
              <a:t>RESTful</a:t>
            </a:r>
            <a:r>
              <a:rPr lang="zh-CN" altLang="en-US" sz="2000" dirty="0">
                <a:latin typeface="+mn-ea"/>
                <a:ea typeface="+mn-ea"/>
              </a:rPr>
              <a:t>接口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假设右边代码保存在</a:t>
            </a:r>
            <a:r>
              <a:rPr lang="en-US" altLang="zh-CN" sz="2000" dirty="0" err="1">
                <a:latin typeface="+mn-ea"/>
                <a:ea typeface="+mn-ea"/>
              </a:rPr>
              <a:t>main.py</a:t>
            </a:r>
            <a:r>
              <a:rPr lang="zh-CN" altLang="en-US" sz="2000" dirty="0">
                <a:latin typeface="+mn-ea"/>
                <a:ea typeface="+mn-ea"/>
              </a:rPr>
              <a:t>文件中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运行代码 </a:t>
            </a:r>
            <a:r>
              <a:rPr lang="en-US" altLang="zh-CN" sz="2000" dirty="0">
                <a:latin typeface="+mn-ea"/>
                <a:ea typeface="+mn-ea"/>
              </a:rPr>
              <a:t>python </a:t>
            </a:r>
            <a:r>
              <a:rPr lang="en-US" altLang="zh-CN" sz="2000" dirty="0" err="1">
                <a:latin typeface="+mn-ea"/>
                <a:ea typeface="+mn-ea"/>
              </a:rPr>
              <a:t>main.py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看到下面的输出就说明服务已经正常启动了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  <a:ea typeface="+mn-ea"/>
              </a:rPr>
              <a:t>还可以通过查看端口情况验证（自己尝试一下）</a:t>
            </a:r>
            <a:endParaRPr lang="en-US" altLang="zh-CN" sz="2000" dirty="0">
              <a:latin typeface="+mn-ea"/>
              <a:ea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850" y="5539433"/>
            <a:ext cx="4501486" cy="88341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650" y="2093595"/>
            <a:ext cx="6347460" cy="43484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44805" y="1564005"/>
            <a:ext cx="8549640" cy="462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sym typeface="+mn-ea"/>
              </a:rPr>
              <a:t>[客户端] ←HTTP→ [RESTful API] ←ORM→ [数据库]</a:t>
            </a:r>
            <a:endParaRPr lang="zh-CN" altLang="en-US" sz="28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1.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>
                <a:latin typeface="+mn-ea"/>
              </a:rPr>
              <a:t>curl</a:t>
            </a:r>
            <a:r>
              <a:rPr lang="zh-CN" altLang="en-US" sz="2000" dirty="0">
                <a:latin typeface="+mn-ea"/>
              </a:rPr>
              <a:t>测试</a:t>
            </a:r>
            <a:r>
              <a:rPr lang="zh-CN" altLang="en-US" sz="2000" dirty="0">
                <a:latin typeface="+mn-ea"/>
                <a:sym typeface="+mn-ea"/>
              </a:rPr>
              <a:t>（Client URL，一种强大的命令行工具，发送</a:t>
            </a:r>
            <a:r>
              <a:rPr lang="en-US" altLang="zh-CN" sz="2000" dirty="0">
                <a:latin typeface="+mn-ea"/>
                <a:sym typeface="+mn-ea"/>
              </a:rPr>
              <a:t>HTTP</a:t>
            </a:r>
            <a:r>
              <a:rPr lang="zh-CN" altLang="en-US" sz="2000" dirty="0">
                <a:latin typeface="+mn-ea"/>
                <a:sym typeface="+mn-ea"/>
              </a:rPr>
              <a:t>请求）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上一个</a:t>
            </a:r>
            <a:r>
              <a:rPr lang="en-US" altLang="zh-CN" sz="2000" dirty="0">
                <a:latin typeface="+mn-ea"/>
              </a:rPr>
              <a:t>task</a:t>
            </a:r>
            <a:r>
              <a:rPr lang="zh-CN" altLang="en-US" sz="2000" dirty="0">
                <a:latin typeface="+mn-ea"/>
              </a:rPr>
              <a:t>中，我们部署了数据插入的服务，这里对其进行验证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首先在数据库中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新建一个表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</a:rPr>
              <a:t>table_test</a:t>
            </a:r>
            <a:r>
              <a:rPr lang="zh-CN" altLang="en-US" sz="2000" dirty="0">
                <a:latin typeface="+mn-ea"/>
              </a:rPr>
              <a:t>，其</a:t>
            </a:r>
            <a:r>
              <a:rPr lang="en-US" altLang="zh-CN" sz="2000" dirty="0">
                <a:latin typeface="+mn-ea"/>
              </a:rPr>
              <a:t>columns</a:t>
            </a:r>
            <a:r>
              <a:rPr lang="zh-CN" altLang="en-US" sz="2000" dirty="0">
                <a:latin typeface="+mn-ea"/>
              </a:rPr>
              <a:t>有两列，分别是</a:t>
            </a:r>
            <a:r>
              <a:rPr lang="en-US" altLang="zh-CN" sz="2000" dirty="0">
                <a:latin typeface="+mn-ea"/>
              </a:rPr>
              <a:t>id</a:t>
            </a:r>
            <a:r>
              <a:rPr lang="zh-CN" altLang="en-US" sz="2000" dirty="0">
                <a:latin typeface="+mn-ea"/>
              </a:rPr>
              <a:t>：</a:t>
            </a:r>
            <a:r>
              <a:rPr lang="en-US" altLang="zh-CN" sz="2000" dirty="0">
                <a:latin typeface="+mn-ea"/>
              </a:rPr>
              <a:t>int</a:t>
            </a:r>
            <a:r>
              <a:rPr lang="zh-CN" altLang="en-US" sz="2000" dirty="0">
                <a:latin typeface="+mn-ea"/>
              </a:rPr>
              <a:t>和</a:t>
            </a:r>
            <a:r>
              <a:rPr lang="en-US" altLang="zh-CN" sz="2000" dirty="0">
                <a:latin typeface="+mn-ea"/>
              </a:rPr>
              <a:t>name: varchar(20)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highlight>
                  <a:srgbClr val="C0C0C0"/>
                </a:highlight>
                <a:latin typeface="+mn-ea"/>
              </a:rPr>
              <a:t>curl -X POST -H "Content-Type: application/json" -d "{\"</a:t>
            </a:r>
            <a:r>
              <a:rPr lang="en-US" altLang="zh-CN" sz="2000" dirty="0" err="1">
                <a:highlight>
                  <a:srgbClr val="C0C0C0"/>
                </a:highlight>
                <a:latin typeface="+mn-ea"/>
              </a:rPr>
              <a:t>table_name</a:t>
            </a:r>
            <a:r>
              <a:rPr lang="en-US" altLang="zh-CN" sz="2000" dirty="0">
                <a:highlight>
                  <a:srgbClr val="C0C0C0"/>
                </a:highlight>
                <a:latin typeface="+mn-ea"/>
              </a:rPr>
              <a:t>\": \"</a:t>
            </a:r>
            <a:r>
              <a:rPr lang="en-US" altLang="zh-CN" sz="2000" dirty="0" err="1">
                <a:highlight>
                  <a:srgbClr val="C0C0C0"/>
                </a:highlight>
                <a:latin typeface="+mn-ea"/>
              </a:rPr>
              <a:t>table_test</a:t>
            </a:r>
            <a:r>
              <a:rPr lang="en-US" altLang="zh-CN" sz="2000" dirty="0">
                <a:highlight>
                  <a:srgbClr val="C0C0C0"/>
                </a:highlight>
                <a:latin typeface="+mn-ea"/>
              </a:rPr>
              <a:t>\", \"rows\": [ {\"id\": 1,\"name\": \"test1\"},{\"id\": 2,\"name\": \"test2\"}]}" </a:t>
            </a:r>
            <a:r>
              <a:rPr lang="en-US" altLang="zh-CN" sz="2000" dirty="0">
                <a:highlight>
                  <a:srgbClr val="C0C0C0"/>
                </a:highlight>
                <a:latin typeface="+mn-ea"/>
                <a:hlinkClick r:id="rId1"/>
              </a:rPr>
              <a:t>http://127.0.0.1:5555/data</a:t>
            </a:r>
            <a:endParaRPr lang="en-US" altLang="zh-CN" sz="2000" dirty="0">
              <a:highlight>
                <a:srgbClr val="C0C0C0"/>
              </a:highlight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highlight>
                <a:srgbClr val="C0C0C0"/>
              </a:highlight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在命令行执行上述</a:t>
            </a:r>
            <a:r>
              <a:rPr lang="en-US" altLang="zh-CN" sz="2000" dirty="0">
                <a:latin typeface="+mn-ea"/>
              </a:rPr>
              <a:t>curl</a:t>
            </a:r>
            <a:r>
              <a:rPr lang="zh-CN" altLang="en-US" sz="2000" dirty="0">
                <a:latin typeface="+mn-ea"/>
              </a:rPr>
              <a:t>命令，成功后会看到返回信息。（部署服务那里也会有成功的信息）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查看数据库可以看到数据已经插入成功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317" y="5499054"/>
            <a:ext cx="3467100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4662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 err="1">
                <a:latin typeface="+mn-ea"/>
              </a:rPr>
              <a:t>Apifox</a:t>
            </a:r>
            <a:r>
              <a:rPr lang="zh-CN" altLang="en-US" sz="2000" dirty="0">
                <a:latin typeface="+mn-ea"/>
              </a:rPr>
              <a:t>测试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为了简便，这里演示使用网页端。大家可以下载应用端，具体使用流程类似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首先网页登陆</a:t>
            </a:r>
            <a:r>
              <a:rPr lang="en-US" altLang="zh-CN" sz="2000" dirty="0" err="1">
                <a:latin typeface="+mn-ea"/>
              </a:rPr>
              <a:t>Apifox</a:t>
            </a:r>
            <a:r>
              <a:rPr lang="zh-CN" altLang="en-US" sz="2000" dirty="0">
                <a:latin typeface="+mn-ea"/>
              </a:rPr>
              <a:t> </a:t>
            </a:r>
            <a:r>
              <a:rPr lang="en-US" altLang="zh-CN" sz="2000" dirty="0">
                <a:hlinkClick r:id="rId1"/>
              </a:rPr>
              <a:t>https://apifox.com/?utm_source=360&amp;utm_medium=sem&amp;utm_term=postman&amp;qhclickid=bf7e410853238f8c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登陆后进入个人空间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730" y="3429000"/>
            <a:ext cx="6686511" cy="341695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1892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 err="1">
                <a:latin typeface="+mn-ea"/>
              </a:rPr>
              <a:t>Apifox</a:t>
            </a:r>
            <a:r>
              <a:rPr lang="zh-CN" altLang="en-US" sz="2000" dirty="0">
                <a:latin typeface="+mn-ea"/>
              </a:rPr>
              <a:t>测试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然后点击快捷请求，进入具体的请求页面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8960" y="1007163"/>
            <a:ext cx="5242468" cy="28506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00" y="4127716"/>
            <a:ext cx="7110297" cy="241667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2815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 err="1">
                <a:latin typeface="+mn-ea"/>
              </a:rPr>
              <a:t>Apifox</a:t>
            </a:r>
            <a:r>
              <a:rPr lang="zh-CN" altLang="en-US" sz="2000" dirty="0">
                <a:latin typeface="+mn-ea"/>
              </a:rPr>
              <a:t>测试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这里配置一些参数，以及请求的具体数据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第一步配置地址：</a:t>
            </a:r>
            <a:r>
              <a:rPr lang="en-US" altLang="zh-CN" sz="2000" dirty="0">
                <a:latin typeface="+mn-ea"/>
              </a:rPr>
              <a:t>http://127.0.0.1:5000/data</a:t>
            </a:r>
            <a:r>
              <a:rPr lang="zh-CN" altLang="en-US" sz="2000" dirty="0">
                <a:latin typeface="+mn-ea"/>
              </a:rPr>
              <a:t>，类型选择为</a:t>
            </a:r>
            <a:r>
              <a:rPr lang="en-US" altLang="zh-CN" sz="2000" dirty="0">
                <a:latin typeface="+mn-ea"/>
              </a:rPr>
              <a:t>POST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第二步配置</a:t>
            </a:r>
            <a:r>
              <a:rPr lang="en-US" altLang="zh-CN" sz="2000" dirty="0">
                <a:latin typeface="+mn-ea"/>
              </a:rPr>
              <a:t>Content-type</a:t>
            </a:r>
            <a:r>
              <a:rPr lang="zh-CN" altLang="en-US" sz="2000" dirty="0">
                <a:latin typeface="+mn-ea"/>
              </a:rPr>
              <a:t>：</a:t>
            </a:r>
            <a:r>
              <a:rPr lang="en-US" altLang="zh-CN" sz="2000" dirty="0">
                <a:latin typeface="+mn-ea"/>
              </a:rPr>
              <a:t>application/</a:t>
            </a:r>
            <a:r>
              <a:rPr lang="en-US" altLang="zh-CN" sz="2000" dirty="0" err="1">
                <a:latin typeface="+mn-ea"/>
              </a:rPr>
              <a:t>json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6688" y="3012527"/>
            <a:ext cx="4914900" cy="685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52" y="4471801"/>
            <a:ext cx="7772400" cy="179283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1892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 err="1">
                <a:latin typeface="+mn-ea"/>
              </a:rPr>
              <a:t>Apifox</a:t>
            </a:r>
            <a:r>
              <a:rPr lang="zh-CN" altLang="en-US" sz="2000" dirty="0">
                <a:latin typeface="+mn-ea"/>
              </a:rPr>
              <a:t>测试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这里配置一些参数，以及请求的具体数据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第三步配置数据，类型选择</a:t>
            </a:r>
            <a:r>
              <a:rPr lang="en-US" altLang="zh-CN" sz="2000" dirty="0" err="1">
                <a:latin typeface="+mn-ea"/>
              </a:rPr>
              <a:t>json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9690" y="3414004"/>
            <a:ext cx="7772400" cy="213191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4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测试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RESTful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服务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236305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074" y="1521948"/>
            <a:ext cx="10751317" cy="968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 使用</a:t>
            </a:r>
            <a:r>
              <a:rPr lang="en-US" altLang="zh-CN" sz="2000" dirty="0">
                <a:latin typeface="+mn-ea"/>
              </a:rPr>
              <a:t>postman</a:t>
            </a:r>
            <a:r>
              <a:rPr lang="zh-CN" altLang="en-US" sz="2000" dirty="0">
                <a:latin typeface="+mn-ea"/>
              </a:rPr>
              <a:t>测试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点击发送，成功后可以看到返回的结果如下图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7151" y="2623567"/>
            <a:ext cx="8129161" cy="41649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139746"/>
            <a:ext cx="4074160" cy="138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1586010" cy="511876"/>
            <a:chOff x="1187820" y="652928"/>
            <a:chExt cx="158601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1500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关于测试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3632" y="1878555"/>
            <a:ext cx="8428686" cy="3731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我们的测试分两类：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n"/>
            </a:pPr>
            <a:r>
              <a:rPr lang="en-US" altLang="zh-CN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相关测试：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基本查询：针对数据表内容的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语句查询；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索引查询：对特定的数据表进行索引查询（需要同学们预先使用代码对数据表进行索引建立）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触发器查询：针对触发器逻辑进行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l"/>
            </a:pP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n"/>
            </a:pP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RESTful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服务测试：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fontAlgn="auto">
              <a:lnSpc>
                <a:spcPct val="15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针对大家实现的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RESTful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服务进行测试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139746"/>
            <a:ext cx="4074160" cy="138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2201563" cy="511876"/>
            <a:chOff x="1187820" y="652928"/>
            <a:chExt cx="2201563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116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本次上机任务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61220" y="2063540"/>
            <a:ext cx="936840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本次的上机任务主要是熟悉期中作业相关的一些技术，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并不完全和真正的大作业相同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，具体大作业的内容还请查看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数据管理技术期中大作业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》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文档：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相关软件安装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flask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PyMySQL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数据库连接和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CURD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提供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RESTful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接口服务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RESTful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139746"/>
            <a:ext cx="4074160" cy="138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2201563" cy="511876"/>
            <a:chOff x="1187820" y="652928"/>
            <a:chExt cx="2201563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116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关于作业提交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20266" y="1842571"/>
            <a:ext cx="999455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使用ORM框架搭建一个简易的“前”后端系统，提供数据插入、更新、删除、查询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接口，并将其部署为RESTful服务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作业内容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本次大作业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所提交的目录文件如图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，数据库的开发部分位于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Test1-ORM.py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Test2-RESTful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我们已经提供了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Departments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数据库模型的定义代码（图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）、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Departments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表的数据注入（图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）、数据插入接口（图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027" y="4667979"/>
            <a:ext cx="2236873" cy="13913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4246840"/>
            <a:ext cx="4040744" cy="1072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518" y="5671729"/>
            <a:ext cx="2408770" cy="8965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文本框 12"/>
          <p:cNvSpPr txBox="1"/>
          <p:nvPr/>
        </p:nvSpPr>
        <p:spPr>
          <a:xfrm>
            <a:off x="648463" y="6138929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图</a:t>
            </a:r>
            <a:r>
              <a:rPr lang="en-US" altLang="zh-CN" sz="1200" dirty="0"/>
              <a:t>1  </a:t>
            </a:r>
            <a:r>
              <a:rPr lang="zh-CN" altLang="en-US" sz="1200" dirty="0"/>
              <a:t>文件目录结构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4511897" y="5319265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图</a:t>
            </a:r>
            <a:r>
              <a:rPr lang="en-US" altLang="zh-CN" sz="1200" dirty="0"/>
              <a:t>2  Departments</a:t>
            </a:r>
            <a:r>
              <a:rPr lang="zh-CN" altLang="en-US" sz="1200" dirty="0"/>
              <a:t>数据库模型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3897815" y="6613202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图</a:t>
            </a:r>
            <a:r>
              <a:rPr lang="en-US" altLang="zh-CN" sz="1200" dirty="0"/>
              <a:t>3  Departments</a:t>
            </a:r>
            <a:r>
              <a:rPr lang="zh-CN" altLang="en-US" sz="1200" dirty="0"/>
              <a:t>数据注入</a:t>
            </a:r>
            <a:endParaRPr lang="zh-CN" altLang="en-US" sz="1200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905" y="4411803"/>
            <a:ext cx="2703829" cy="1391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8219444" y="6138929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图</a:t>
            </a:r>
            <a:r>
              <a:rPr lang="en-US" altLang="zh-CN" sz="1200" dirty="0"/>
              <a:t>4  RESTful</a:t>
            </a:r>
            <a:r>
              <a:rPr lang="zh-CN" altLang="en-US" sz="1200" dirty="0"/>
              <a:t>插入接口样例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139746"/>
            <a:ext cx="4074160" cy="138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2201563" cy="511876"/>
            <a:chOff x="1187820" y="652928"/>
            <a:chExt cx="2201563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116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关于作业提交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20266" y="1842571"/>
            <a:ext cx="9994558" cy="3707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TODO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TODO1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：在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Test1-ORM.py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文件中，参照样例，完善实验全部内容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TODO2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：在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Test2-RESTful.py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文件中，参照样例，完善实验全部内容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TODO3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：实验报告：叙述自己的开发思路以及使用的技术。报告格式不限，但是需要包含上述的作业内容过程说明。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请保持原有的文件目录，实验报告放置于根目录下，所有文件打包命令为“学号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数据管理技术期中大作业”，请大家用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tar.gz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压缩格式，提交到云平台。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截止时间：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2025/05/23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晚上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00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139746"/>
            <a:ext cx="4074160" cy="138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1586010" cy="511876"/>
            <a:chOff x="1187820" y="652928"/>
            <a:chExt cx="158601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15007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 相关参考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83632" y="2013638"/>
            <a:ext cx="992290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hlinkClick r:id="rId1"/>
              </a:rPr>
              <a:t>https://www.myfreax.com/curl-rest-api/</a:t>
            </a:r>
            <a:endParaRPr lang="en-US" altLang="zh-CN" sz="2000" dirty="0">
              <a:latin typeface="+mn-ea"/>
            </a:endParaRPr>
          </a:p>
          <a:p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hlinkClick r:id="rId2"/>
              </a:rPr>
              <a:t>https://juejin.cn/post/7128307721954148366</a:t>
            </a:r>
            <a:endParaRPr lang="en-US" altLang="zh-CN" sz="2000" dirty="0"/>
          </a:p>
          <a:p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hlinkClick r:id="rId3"/>
              </a:rPr>
              <a:t>RESTful </a:t>
            </a:r>
            <a:r>
              <a:rPr lang="zh-CN" altLang="en-US" sz="2000" dirty="0">
                <a:hlinkClick r:id="rId3"/>
              </a:rPr>
              <a:t>架构详解 </a:t>
            </a:r>
            <a:r>
              <a:rPr lang="en-US" altLang="zh-CN" sz="2000" dirty="0">
                <a:hlinkClick r:id="rId3"/>
              </a:rPr>
              <a:t>| </a:t>
            </a:r>
            <a:r>
              <a:rPr lang="zh-CN" altLang="en-US" sz="2000" dirty="0">
                <a:hlinkClick r:id="rId3"/>
              </a:rPr>
              <a:t>菜鸟教程 </a:t>
            </a:r>
            <a:r>
              <a:rPr lang="en-US" altLang="zh-CN" sz="2000" dirty="0">
                <a:hlinkClick r:id="rId3"/>
              </a:rPr>
              <a:t>(runoob.com)</a:t>
            </a:r>
            <a:endParaRPr lang="en-US" altLang="zh-CN" sz="2000" dirty="0"/>
          </a:p>
          <a:p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hlinkClick r:id="rId4"/>
              </a:rPr>
              <a:t>Welcome to Flask — Flask Documentation (2.2.x) (palletsprojects.com)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>
                <a:hlinkClick r:id="rId5"/>
              </a:rPr>
              <a:t>https://docs.docker.com/engine/reference/commandline/run/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>
                <a:hlinkClick r:id="rId6"/>
              </a:rPr>
              <a:t>(28</a:t>
            </a:r>
            <a:r>
              <a:rPr lang="zh-CN" altLang="en-US" sz="2000" dirty="0">
                <a:hlinkClick r:id="rId6"/>
              </a:rPr>
              <a:t>条消息</a:t>
            </a:r>
            <a:r>
              <a:rPr lang="en-US" altLang="zh-CN" sz="2000" dirty="0">
                <a:hlinkClick r:id="rId6"/>
              </a:rPr>
              <a:t>) python Flask-ORM</a:t>
            </a:r>
            <a:r>
              <a:rPr lang="zh-CN" altLang="en-US" sz="2000" dirty="0">
                <a:hlinkClick r:id="rId6"/>
              </a:rPr>
              <a:t>操作</a:t>
            </a:r>
            <a:r>
              <a:rPr lang="en-US" altLang="zh-CN" sz="2000" dirty="0">
                <a:hlinkClick r:id="rId6"/>
              </a:rPr>
              <a:t>MYSQL</a:t>
            </a:r>
            <a:r>
              <a:rPr lang="zh-CN" altLang="en-US" sz="2000" dirty="0">
                <a:hlinkClick r:id="rId6"/>
              </a:rPr>
              <a:t>数据库</a:t>
            </a:r>
            <a:r>
              <a:rPr lang="en-US" altLang="zh-CN" sz="2000" dirty="0">
                <a:hlinkClick r:id="rId6"/>
              </a:rPr>
              <a:t>_flask mysql orm_</a:t>
            </a:r>
            <a:r>
              <a:rPr lang="zh-CN" altLang="en-US" sz="2000" dirty="0">
                <a:hlinkClick r:id="rId6"/>
              </a:rPr>
              <a:t>笑得好虚伪的博客</a:t>
            </a:r>
            <a:r>
              <a:rPr lang="en-US" altLang="zh-CN" sz="2000" dirty="0">
                <a:hlinkClick r:id="rId6"/>
              </a:rPr>
              <a:t>-CSDN</a:t>
            </a:r>
            <a:r>
              <a:rPr lang="zh-CN" altLang="en-US" sz="2000" dirty="0">
                <a:hlinkClick r:id="rId6"/>
              </a:rPr>
              <a:t>博客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>
                <a:latin typeface="+mn-ea"/>
              </a:rPr>
              <a:t>关于</a:t>
            </a:r>
            <a:r>
              <a:rPr lang="en-US" altLang="zh-CN" sz="2000" dirty="0">
                <a:latin typeface="+mn-ea"/>
              </a:rPr>
              <a:t>Flask</a:t>
            </a:r>
            <a:r>
              <a:rPr lang="zh-CN" altLang="en-US" sz="2000" dirty="0">
                <a:latin typeface="+mn-ea"/>
              </a:rPr>
              <a:t>和</a:t>
            </a:r>
            <a:r>
              <a:rPr lang="en-US" altLang="zh-CN" sz="2000" dirty="0">
                <a:latin typeface="+mn-ea"/>
              </a:rPr>
              <a:t>RESTful</a:t>
            </a:r>
            <a:r>
              <a:rPr lang="zh-CN" altLang="en-US" sz="2000" dirty="0">
                <a:latin typeface="+mn-ea"/>
              </a:rPr>
              <a:t>相关的教程在百度和</a:t>
            </a:r>
            <a:r>
              <a:rPr lang="en-US" altLang="zh-CN" sz="2000" dirty="0">
                <a:latin typeface="+mn-ea"/>
              </a:rPr>
              <a:t>google</a:t>
            </a:r>
            <a:r>
              <a:rPr lang="zh-CN" altLang="en-US" sz="2000" dirty="0">
                <a:latin typeface="+mn-ea"/>
              </a:rPr>
              <a:t>上可以找到很多，请大家自行搜索。</a:t>
            </a:r>
            <a:endParaRPr lang="en-US" altLang="zh-CN" sz="2000" dirty="0">
              <a:latin typeface="+mn-ea"/>
            </a:endParaRPr>
          </a:p>
          <a:p>
            <a:endParaRPr lang="en-US" altLang="zh-CN" sz="2000" dirty="0">
              <a:latin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1 python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包安装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393859" y="2015834"/>
            <a:ext cx="0" cy="401175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5940" y="1784985"/>
            <a:ext cx="87001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安装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python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hlinkClick r:id="rId1"/>
              </a:rPr>
              <a:t>https://www.python.org/downloads/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下载对应操作系统的安装包并且安装，若已安装好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python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，直接到下一步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41" y="3108424"/>
            <a:ext cx="7772400" cy="27825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1 python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包安装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401175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8195" y="1664335"/>
            <a:ext cx="104495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安装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flask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000" dirty="0" err="1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PyMySQL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pip install flask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pip install </a:t>
            </a:r>
            <a:r>
              <a:rPr lang="en-US" altLang="zh-CN" sz="2000" dirty="0" err="1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PyMySQL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python3</a:t>
            </a:r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应该默认安装，如果没有执行安装一下）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如果下载速度比较慢，可以尝试使用清华镜像</a:t>
            </a:r>
            <a:endParaRPr lang="zh-CN" altLang="en-US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pip install -i https://pypi.tuna.tsinghua.edu.cn/simple package</a:t>
            </a:r>
            <a:endParaRPr lang="en-US" altLang="zh-CN" sz="2000" dirty="0"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2000" dirty="0">
              <a:solidFill>
                <a:srgbClr val="FF0000"/>
              </a:solidFill>
              <a:latin typeface="Droid Sans Mono Dotted for Powe" panose="020B0609030804020204" pitchFamily="49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例如：</a:t>
            </a:r>
            <a:r>
              <a:rPr lang="en-US" altLang="zh-CN" sz="2000" dirty="0">
                <a:latin typeface="Droid Sans Mono Dotted for Powe" panose="020B0609030804020204" pitchFamily="49" charset="0"/>
                <a:ea typeface="微软雅黑" panose="020B0503020204020204" pitchFamily="34" charset="-122"/>
                <a:cs typeface="微软雅黑" panose="020B0503020204020204" pitchFamily="34" charset="-122"/>
              </a:rPr>
              <a:t>pip install -i https://pypi.tuna.tsinghua.edu.cn/simple flask</a:t>
            </a:r>
            <a:endParaRPr lang="zh-CN" altLang="en-US" sz="2000" dirty="0">
              <a:solidFill>
                <a:srgbClr val="FF0000"/>
              </a:solidFill>
              <a:latin typeface="Droid Sans Mono Dotted for Powe" panose="020B0609030804020204" pitchFamily="49" charset="0"/>
            </a:endParaRPr>
          </a:p>
          <a:p>
            <a:pPr algn="l"/>
            <a:endParaRPr lang="zh-CN" altLang="en-US" sz="2000" dirty="0">
              <a:solidFill>
                <a:srgbClr val="FF0000"/>
              </a:solidFill>
              <a:latin typeface="Droid Sans Mono Dotted for Powe" panose="020B0609030804020204" pitchFamily="49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401175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8512" y="1828800"/>
            <a:ext cx="5811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/>
              <a:t>使用</a:t>
            </a:r>
            <a:r>
              <a:rPr kumimoji="1" lang="en-US" altLang="zh-CN" dirty="0" err="1"/>
              <a:t>mysql</a:t>
            </a:r>
            <a:r>
              <a:rPr kumimoji="1" lang="en-US" altLang="zh-CN" dirty="0"/>
              <a:t>-connector-python</a:t>
            </a:r>
            <a:r>
              <a:rPr kumimoji="1" lang="zh-CN" altLang="en-US" dirty="0"/>
              <a:t>包进行数据库的连接。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运行下面的代码，连接成功可以看到数据库版本信息</a:t>
            </a:r>
            <a:endParaRPr kumimoji="1"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2460" y="6083254"/>
            <a:ext cx="7880350" cy="635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01" y="2752130"/>
            <a:ext cx="6076950" cy="32664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954680" y="1645032"/>
            <a:ext cx="8096250" cy="968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  <a:ea typeface="+mn-ea"/>
              </a:rPr>
              <a:t>1.</a:t>
            </a:r>
            <a:r>
              <a:rPr lang="zh-CN" altLang="en-US" sz="2000" dirty="0">
                <a:latin typeface="+mn-ea"/>
                <a:ea typeface="+mn-ea"/>
              </a:rPr>
              <a:t> 创建表</a:t>
            </a:r>
            <a:endParaRPr lang="zh-CN" altLang="en-US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  <a:ea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9317" y="2466490"/>
            <a:ext cx="5480685" cy="34486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954680" y="1645032"/>
            <a:ext cx="8096250" cy="968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  <a:ea typeface="+mn-ea"/>
              </a:rPr>
              <a:t>2.</a:t>
            </a:r>
            <a:r>
              <a:rPr lang="zh-CN" altLang="en-US" sz="2000" dirty="0">
                <a:latin typeface="+mn-ea"/>
                <a:ea typeface="+mn-ea"/>
              </a:rPr>
              <a:t> 插入数据</a:t>
            </a:r>
            <a:endParaRPr lang="zh-CN" altLang="en-US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  <a:ea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b="3966"/>
          <a:stretch>
            <a:fillRect/>
          </a:stretch>
        </p:blipFill>
        <p:spPr>
          <a:xfrm>
            <a:off x="2941317" y="1873955"/>
            <a:ext cx="5549900" cy="43906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954680" y="1645032"/>
            <a:ext cx="8096250" cy="968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  <a:ea typeface="+mn-ea"/>
              </a:rPr>
              <a:t>3.</a:t>
            </a:r>
            <a:r>
              <a:rPr lang="zh-CN" altLang="en-US" sz="2000" dirty="0">
                <a:latin typeface="+mn-ea"/>
                <a:ea typeface="+mn-ea"/>
              </a:rPr>
              <a:t> 更新数据</a:t>
            </a:r>
            <a:endParaRPr lang="zh-CN" altLang="en-US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  <a:ea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5003"/>
          <a:stretch>
            <a:fillRect/>
          </a:stretch>
        </p:blipFill>
        <p:spPr>
          <a:xfrm>
            <a:off x="2002785" y="2129427"/>
            <a:ext cx="7759700" cy="43432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-1" y="139746"/>
            <a:ext cx="5882636" cy="1381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" name="组合 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GrpSpPr/>
          <p:nvPr/>
        </p:nvGrpSpPr>
        <p:grpSpPr>
          <a:xfrm>
            <a:off x="798354" y="568261"/>
            <a:ext cx="4444206" cy="511876"/>
            <a:chOff x="1187820" y="652928"/>
            <a:chExt cx="2424380" cy="511876"/>
          </a:xfrm>
        </p:grpSpPr>
        <p:sp>
          <p:nvSpPr>
            <p:cNvPr id="7" name="文本框 6"/>
            <p:cNvSpPr txBox="1"/>
            <p:nvPr/>
          </p:nvSpPr>
          <p:spPr>
            <a:xfrm>
              <a:off x="1273098" y="678033"/>
              <a:ext cx="23391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 TASK 2 </a:t>
              </a:r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数据库连接和</a:t>
              </a:r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CURD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87820" y="652928"/>
              <a:ext cx="0" cy="5118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/>
        </p:nvCxnSpPr>
        <p:spPr>
          <a:xfrm>
            <a:off x="798354" y="2048219"/>
            <a:ext cx="0" cy="350851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93646" y="1"/>
            <a:ext cx="79835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954680" y="1645032"/>
            <a:ext cx="8096250" cy="968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  <a:ea typeface="+mn-ea"/>
              </a:rPr>
              <a:t>4.</a:t>
            </a:r>
            <a:r>
              <a:rPr lang="zh-CN" altLang="en-US" sz="2000" dirty="0">
                <a:latin typeface="+mn-ea"/>
                <a:ea typeface="+mn-ea"/>
              </a:rPr>
              <a:t> 删除数据</a:t>
            </a:r>
            <a:endParaRPr lang="zh-CN" altLang="en-US" sz="20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  <a:ea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b="5923"/>
          <a:stretch>
            <a:fillRect/>
          </a:stretch>
        </p:blipFill>
        <p:spPr>
          <a:xfrm>
            <a:off x="2098035" y="2212606"/>
            <a:ext cx="7569200" cy="43012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430d1150-6178-4512-8358-d6efec14f792"/>
  <p:tag name="COMMONDATA" val="eyJoZGlkIjoiNzI5NTRkNGMxYzNhMDMyYjdmMGE1Yzg5NDJhYzg4NjA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3034</Words>
  <Application>WPS 演示</Application>
  <PresentationFormat>宽屏</PresentationFormat>
  <Paragraphs>204</Paragraphs>
  <Slides>22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Arial</vt:lpstr>
      <vt:lpstr>宋体</vt:lpstr>
      <vt:lpstr>Wingdings</vt:lpstr>
      <vt:lpstr>等线</vt:lpstr>
      <vt:lpstr>微软雅黑</vt:lpstr>
      <vt:lpstr>思源黑体 CN Light</vt:lpstr>
      <vt:lpstr>Segoe UI Light</vt:lpstr>
      <vt:lpstr>Droid Sans Mono Dotted for Powe</vt:lpstr>
      <vt:lpstr>等线 Light</vt:lpstr>
      <vt:lpstr>Arial Unicode MS</vt:lpstr>
      <vt:lpstr>DEJAVU SANS MONO FOR POWERLINE</vt:lpstr>
      <vt:lpstr>Times New Roman</vt:lpstr>
      <vt:lpstr>Calibri</vt:lpstr>
      <vt:lpstr>黑体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C2H6 _</dc:creator>
  <cp:lastModifiedBy>李益然</cp:lastModifiedBy>
  <cp:revision>287</cp:revision>
  <dcterms:created xsi:type="dcterms:W3CDTF">2023-04-12T11:26:00Z</dcterms:created>
  <dcterms:modified xsi:type="dcterms:W3CDTF">2025-04-18T03:19:38Z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47698606CF3778DB66F633641702DD2E</vt:lpwstr>
  </property>
</Properties>
</file>

<file path=docProps/thumbnail.jpeg>
</file>